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2" r:id="rId1"/>
  </p:sldMasterIdLst>
  <p:notesMasterIdLst>
    <p:notesMasterId r:id="rId21"/>
  </p:notesMasterIdLst>
  <p:sldIdLst>
    <p:sldId id="257" r:id="rId2"/>
    <p:sldId id="262" r:id="rId3"/>
    <p:sldId id="259" r:id="rId4"/>
    <p:sldId id="260" r:id="rId5"/>
    <p:sldId id="258" r:id="rId6"/>
    <p:sldId id="290" r:id="rId7"/>
    <p:sldId id="266" r:id="rId8"/>
    <p:sldId id="271" r:id="rId9"/>
    <p:sldId id="272" r:id="rId10"/>
    <p:sldId id="291" r:id="rId11"/>
    <p:sldId id="263" r:id="rId12"/>
    <p:sldId id="293" r:id="rId13"/>
    <p:sldId id="273" r:id="rId14"/>
    <p:sldId id="268" r:id="rId15"/>
    <p:sldId id="275" r:id="rId16"/>
    <p:sldId id="294" r:id="rId17"/>
    <p:sldId id="278" r:id="rId18"/>
    <p:sldId id="279" r:id="rId19"/>
    <p:sldId id="280" r:id="rId20"/>
  </p:sldIdLst>
  <p:sldSz cx="6858000" cy="9144000" type="screen4x3"/>
  <p:notesSz cx="6889750"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57" autoAdjust="0"/>
    <p:restoredTop sz="94660"/>
  </p:normalViewPr>
  <p:slideViewPr>
    <p:cSldViewPr snapToGrid="0">
      <p:cViewPr varScale="1">
        <p:scale>
          <a:sx n="84" d="100"/>
          <a:sy n="84" d="100"/>
        </p:scale>
        <p:origin x="3036" y="60"/>
      </p:cViewPr>
      <p:guideLst/>
    </p:cSldViewPr>
  </p:slideViewPr>
  <p:notesTextViewPr>
    <p:cViewPr>
      <p:scale>
        <a:sx n="1" d="1"/>
        <a:sy n="1" d="1"/>
      </p:scale>
      <p:origin x="0" y="0"/>
    </p:cViewPr>
  </p:notesTextViewPr>
  <p:sorterViewPr>
    <p:cViewPr>
      <p:scale>
        <a:sx n="100" d="100"/>
        <a:sy n="100" d="100"/>
      </p:scale>
      <p:origin x="0" y="-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663" y="0"/>
            <a:ext cx="2986087" cy="50165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86087" cy="501650"/>
          </a:xfrm>
          <a:prstGeom prst="rect">
            <a:avLst/>
          </a:prstGeom>
        </p:spPr>
        <p:txBody>
          <a:bodyPr vert="horz" lIns="91440" tIns="45720" rIns="91440" bIns="45720" rtlCol="1"/>
          <a:lstStyle>
            <a:lvl1pPr algn="l">
              <a:defRPr sz="1200"/>
            </a:lvl1pPr>
          </a:lstStyle>
          <a:p>
            <a:fld id="{F845A8DB-2FD9-489D-A366-64212713B317}" type="datetimeFigureOut">
              <a:rPr lang="he-IL" smtClean="0"/>
              <a:t>ח'/אדר ב/תשע"ט</a:t>
            </a:fld>
            <a:endParaRPr lang="he-IL"/>
          </a:p>
        </p:txBody>
      </p:sp>
      <p:sp>
        <p:nvSpPr>
          <p:cNvPr id="4" name="מציין מיקום של תמונת שקופית 3"/>
          <p:cNvSpPr>
            <a:spLocks noGrp="1" noRot="1" noChangeAspect="1"/>
          </p:cNvSpPr>
          <p:nvPr>
            <p:ph type="sldImg" idx="2"/>
          </p:nvPr>
        </p:nvSpPr>
        <p:spPr>
          <a:xfrm>
            <a:off x="2176463" y="1252538"/>
            <a:ext cx="2536825" cy="338296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8975" y="4822825"/>
            <a:ext cx="5511800" cy="3946525"/>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03663" y="9520238"/>
            <a:ext cx="2986087" cy="50165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520238"/>
            <a:ext cx="2986087" cy="501650"/>
          </a:xfrm>
          <a:prstGeom prst="rect">
            <a:avLst/>
          </a:prstGeom>
        </p:spPr>
        <p:txBody>
          <a:bodyPr vert="horz" lIns="91440" tIns="45720" rIns="91440" bIns="45720" rtlCol="1" anchor="b"/>
          <a:lstStyle>
            <a:lvl1pPr algn="l">
              <a:defRPr sz="1200"/>
            </a:lvl1pPr>
          </a:lstStyle>
          <a:p>
            <a:fld id="{CA23AD44-94BA-410C-8DD0-6D190ADED64B}" type="slidenum">
              <a:rPr lang="he-IL" smtClean="0"/>
              <a:t>‹#›</a:t>
            </a:fld>
            <a:endParaRPr lang="he-IL"/>
          </a:p>
        </p:txBody>
      </p:sp>
    </p:spTree>
    <p:extLst>
      <p:ext uri="{BB962C8B-B14F-4D97-AF65-F5344CB8AC3E}">
        <p14:creationId xmlns:p14="http://schemas.microsoft.com/office/powerpoint/2010/main" val="24748784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3EB7B8C-7366-4752-9EB4-2C57DD22CD0C}" type="datetime8">
              <a:rPr lang="he-IL" smtClean="0"/>
              <a:t>15 מרץ 19</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313597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34470E8-8F91-48CC-92C7-FBDB5500F5FC}" type="datetime8">
              <a:rPr lang="he-IL" smtClean="0"/>
              <a:t>15 מרץ 19</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320037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B370CBA-19E7-4420-8184-08520B1FD4F4}" type="datetime8">
              <a:rPr lang="he-IL" smtClean="0"/>
              <a:t>15 מרץ 19</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1914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EFBB1C1-189F-439C-9D86-3DE245AA6408}" type="datetime8">
              <a:rPr lang="he-IL" smtClean="0"/>
              <a:t>15 מרץ 19</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206476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98F81F6-FAD3-48C6-870C-055A4F20CAF8}" type="datetime8">
              <a:rPr lang="he-IL" smtClean="0"/>
              <a:t>15 מרץ 19</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262657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94864EB-1FFE-4F98-9FBA-C6861065ABEA}" type="datetime8">
              <a:rPr lang="he-IL" smtClean="0"/>
              <a:t>15 מרץ 19</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199942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472381" y="3340100"/>
            <a:ext cx="2901255"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3471863" y="3340100"/>
            <a:ext cx="2915543"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37CEF2C-3910-48A3-91FA-A52ACF165DDB}" type="datetime8">
              <a:rPr lang="he-IL" smtClean="0"/>
              <a:t>15 מרץ 19</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333954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4A1412-5732-49C5-BE2D-EAEFCE9445A1}" type="datetime8">
              <a:rPr lang="he-IL" smtClean="0"/>
              <a:t>15 מרץ 19</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110438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E808C-CCD8-4E8F-8CFE-6B924B525363}" type="datetime8">
              <a:rPr lang="he-IL" smtClean="0"/>
              <a:t>15 מרץ 19</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54324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0222C1B4-3B0E-4938-A94D-87FA054B46CF}" type="datetime8">
              <a:rPr lang="he-IL" smtClean="0"/>
              <a:t>15 מרץ 19</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53171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D68C851A-6E21-4C35-8ABC-BDD01C3A1EDB}" type="datetime8">
              <a:rPr lang="he-IL" smtClean="0"/>
              <a:t>15 מרץ 19</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BD4255A-679D-4721-81D6-27514DE569AE}" type="slidenum">
              <a:rPr lang="he-IL" smtClean="0"/>
              <a:t>‹#›</a:t>
            </a:fld>
            <a:endParaRPr lang="he-IL"/>
          </a:p>
        </p:txBody>
      </p:sp>
    </p:spTree>
    <p:extLst>
      <p:ext uri="{BB962C8B-B14F-4D97-AF65-F5344CB8AC3E}">
        <p14:creationId xmlns:p14="http://schemas.microsoft.com/office/powerpoint/2010/main" val="237031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D96E8DE-8C77-4335-812E-93FB872892C8}" type="datetime8">
              <a:rPr lang="he-IL" smtClean="0"/>
              <a:t>15 מרץ 19</a:t>
            </a:fld>
            <a:endParaRPr lang="he-I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BD4255A-679D-4721-81D6-27514DE569AE}" type="slidenum">
              <a:rPr lang="he-IL" smtClean="0"/>
              <a:t>‹#›</a:t>
            </a:fld>
            <a:endParaRPr lang="he-IL"/>
          </a:p>
        </p:txBody>
      </p:sp>
    </p:spTree>
    <p:extLst>
      <p:ext uri="{BB962C8B-B14F-4D97-AF65-F5344CB8AC3E}">
        <p14:creationId xmlns:p14="http://schemas.microsoft.com/office/powerpoint/2010/main" val="1360268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mailto:chefetze@netvision.net.il" TargetMode="External"/><Relationship Id="rId3" Type="http://schemas.openxmlformats.org/officeDocument/2006/relationships/hyperlink" Target="https://kollublin.files.wordpress.com/2012/02/kol-lublin-40-2004.pdf" TargetMode="External"/><Relationship Id="rId7" Type="http://schemas.openxmlformats.org/officeDocument/2006/relationships/hyperlink" Target="http://www.clarita-efraim.com/"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dbs.bh.org.il/he/%D7%A8%D7%97%D7%95%D7%91-%D7%94%D7%99%D7%94%D7%95%D7%93%D7%99%D7%9D-%D7%9C%D7%95%D7%91%D7%9C%D7%99%D7%9F-%D7%A4%D7%95%D7%9C%D7%99%D7%9F-1930-%D7%91%D7%A7%D7%99%D7%A8%D7%95%D7%91/%D7%AA%D7%9E%D7%95%D7%A0%D7%94" TargetMode="External"/><Relationship Id="rId5" Type="http://schemas.openxmlformats.org/officeDocument/2006/relationships/hyperlink" Target="http://cms.education.gov.il/NR/rdonlyres/D05C76A1-AD7C-49D7-AA30-1B768EE86BCB/163827/5.pdf" TargetMode="External"/><Relationship Id="rId4" Type="http://schemas.openxmlformats.org/officeDocument/2006/relationships/hyperlink" Target="http://biblioteka.teatrnn.pl/dlibra/Content/43539/Kol_Lublin_41_2005.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 y="384048"/>
            <a:ext cx="6720840" cy="8375904"/>
          </a:xfrm>
          <a:prstGeom prst="rect">
            <a:avLst/>
          </a:prstGeom>
        </p:spPr>
      </p:pic>
    </p:spTree>
    <p:extLst>
      <p:ext uri="{BB962C8B-B14F-4D97-AF65-F5344CB8AC3E}">
        <p14:creationId xmlns:p14="http://schemas.microsoft.com/office/powerpoint/2010/main" val="3164439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47" y="114300"/>
            <a:ext cx="5447824" cy="5270265"/>
          </a:xfrm>
          <a:prstGeom prst="rect">
            <a:avLst/>
          </a:prstGeom>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62" y="5384565"/>
            <a:ext cx="5217794" cy="3663230"/>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10</a:t>
            </a:fld>
            <a:endParaRPr lang="he-IL"/>
          </a:p>
        </p:txBody>
      </p:sp>
    </p:spTree>
    <p:extLst>
      <p:ext uri="{BB962C8B-B14F-4D97-AF65-F5344CB8AC3E}">
        <p14:creationId xmlns:p14="http://schemas.microsoft.com/office/powerpoint/2010/main" val="274536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30"/>
            <a:ext cx="6743700" cy="8610600"/>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11</a:t>
            </a:fld>
            <a:endParaRPr lang="he-IL"/>
          </a:p>
        </p:txBody>
      </p:sp>
    </p:spTree>
    <p:extLst>
      <p:ext uri="{BB962C8B-B14F-4D97-AF65-F5344CB8AC3E}">
        <p14:creationId xmlns:p14="http://schemas.microsoft.com/office/powerpoint/2010/main" val="3865764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154"/>
            <a:ext cx="6858000" cy="8494028"/>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12</a:t>
            </a:fld>
            <a:endParaRPr lang="he-IL"/>
          </a:p>
        </p:txBody>
      </p:sp>
    </p:spTree>
    <p:extLst>
      <p:ext uri="{BB962C8B-B14F-4D97-AF65-F5344CB8AC3E}">
        <p14:creationId xmlns:p14="http://schemas.microsoft.com/office/powerpoint/2010/main" val="295136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762"/>
            <a:ext cx="6810375" cy="8258175"/>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13</a:t>
            </a:fld>
            <a:endParaRPr lang="he-IL"/>
          </a:p>
        </p:txBody>
      </p:sp>
    </p:spTree>
    <p:extLst>
      <p:ext uri="{BB962C8B-B14F-4D97-AF65-F5344CB8AC3E}">
        <p14:creationId xmlns:p14="http://schemas.microsoft.com/office/powerpoint/2010/main" val="257701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
            <a:ext cx="6724650" cy="8458200"/>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14</a:t>
            </a:fld>
            <a:endParaRPr lang="he-IL"/>
          </a:p>
        </p:txBody>
      </p:sp>
    </p:spTree>
    <p:extLst>
      <p:ext uri="{BB962C8B-B14F-4D97-AF65-F5344CB8AC3E}">
        <p14:creationId xmlns:p14="http://schemas.microsoft.com/office/powerpoint/2010/main" val="367145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15" y="171450"/>
            <a:ext cx="6480810" cy="5262979"/>
          </a:xfrm>
          <a:prstGeom prst="rect">
            <a:avLst/>
          </a:prstGeom>
          <a:noFill/>
        </p:spPr>
        <p:txBody>
          <a:bodyPr wrap="square" rtlCol="1">
            <a:spAutoFit/>
          </a:bodyPr>
          <a:lstStyle/>
          <a:p>
            <a:r>
              <a:rPr lang="he-IL" sz="1200" dirty="0"/>
              <a:t> </a:t>
            </a:r>
            <a:r>
              <a:rPr lang="he-IL" sz="1200" b="1" dirty="0"/>
              <a:t>לובלין</a:t>
            </a:r>
          </a:p>
          <a:p>
            <a:r>
              <a:rPr lang="he-IL" sz="1200" dirty="0"/>
              <a:t>לובלין (</a:t>
            </a:r>
            <a:r>
              <a:rPr lang="en-US" sz="1200" dirty="0"/>
              <a:t>Lublin)</a:t>
            </a:r>
          </a:p>
          <a:p>
            <a:r>
              <a:rPr lang="he-IL" sz="1200" dirty="0"/>
              <a:t>עיר מחוז במזרח פולין, כ-160 ק"מ מדרום מזרח </a:t>
            </a:r>
            <a:r>
              <a:rPr lang="he-IL" sz="1200" dirty="0" err="1"/>
              <a:t>לווארשה</a:t>
            </a:r>
            <a:r>
              <a:rPr lang="he-IL" sz="1200" dirty="0"/>
              <a:t> וכ-65 ק"מ מגבול </a:t>
            </a:r>
            <a:r>
              <a:rPr lang="he-IL" sz="1200" dirty="0" err="1"/>
              <a:t>בלורוס</a:t>
            </a:r>
            <a:r>
              <a:rPr lang="he-IL" sz="1200" dirty="0"/>
              <a:t>.</a:t>
            </a:r>
          </a:p>
          <a:p>
            <a:r>
              <a:rPr lang="he-IL" sz="1200" dirty="0"/>
              <a:t>עיקרים</a:t>
            </a:r>
          </a:p>
          <a:p>
            <a:r>
              <a:rPr lang="he-IL" sz="1200" dirty="0"/>
              <a:t>בשנת 2016 חיים יהודים מועטים בלובלין , לאחר שבזמן מלחמת העולם השניה הושמדו הרוב מ - 38 אלף היהודים שחיו בה .</a:t>
            </a:r>
            <a:br>
              <a:rPr lang="he-IL" sz="1200" dirty="0"/>
            </a:br>
            <a:r>
              <a:rPr lang="he-IL" sz="1200" dirty="0"/>
              <a:t>בביקור ניתן לראות בעיר את ישיבת חכמי לובלין המחודשת , את בית הקברות הישן והחדש , בית הכנסת נושים , בית החולים היהודי ושער העיר ( השער היהודי בעבר ) . כן ניתן לבקר במחנה ההשמדה </a:t>
            </a:r>
            <a:r>
              <a:rPr lang="he-IL" sz="1200" dirty="0" err="1"/>
              <a:t>מאידנק</a:t>
            </a:r>
            <a:r>
              <a:rPr lang="he-IL" sz="1200" dirty="0"/>
              <a:t> הסמוך .</a:t>
            </a:r>
          </a:p>
          <a:p>
            <a:r>
              <a:rPr lang="he-IL" sz="1200" dirty="0"/>
              <a:t>היסטוריה</a:t>
            </a:r>
          </a:p>
          <a:p>
            <a:r>
              <a:rPr lang="he-IL" sz="1200" dirty="0"/>
              <a:t>לובלין היא אחת הערים העתיקות בפולין, מתועדת כבר במאה ה-10 וקיבלה מעמד של עיר ב-1317. בימי הביניים הייתה עיר מסחר מרכזית בין הוויסלה לדנייפר. במאות ה-15 וה-16 הייתה גם מרכז תרבותי, התקיימו בה ישיבות ה"סיים" (בית הנבחרים הפולני) ולירידיה באו סוחרים מארצות רחוקות. ב-1569 נחתם בלובלין ההסכם לאיחוד פולין וליטא המכונה "</a:t>
            </a:r>
            <a:r>
              <a:rPr lang="he-IL" sz="1200" dirty="0" err="1"/>
              <a:t>האוניה</a:t>
            </a:r>
            <a:r>
              <a:rPr lang="he-IL" sz="1200" dirty="0"/>
              <a:t> </a:t>
            </a:r>
            <a:r>
              <a:rPr lang="he-IL" sz="1200" dirty="0" err="1"/>
              <a:t>הלובלינית</a:t>
            </a:r>
            <a:r>
              <a:rPr lang="he-IL" sz="1200" dirty="0"/>
              <a:t>".</a:t>
            </a:r>
          </a:p>
          <a:p>
            <a:r>
              <a:rPr lang="he-IL" sz="1200" dirty="0"/>
              <a:t>לאחר החלוקה השלישית של פולין עברה לובלין לשליטת אוסטריה, ב-1809 נכבשה בידי הצבא הפולני של "דוכסות וארשה", אך קונגרס וינה (1814) כלל אותה בשטח שנמסר לרוסיה הצארית. רק אחרי מלחמת העולם הראשונה (1918-1914) הייתה שוב בשטח פולין העצמאית.</a:t>
            </a:r>
          </a:p>
          <a:p>
            <a:r>
              <a:rPr lang="he-IL" sz="1200" dirty="0"/>
              <a:t>לובלין הייתה אסורה ליהודים עד 1336, כאשר התיר להם המלך </a:t>
            </a:r>
            <a:r>
              <a:rPr lang="he-IL" sz="1200" dirty="0" err="1"/>
              <a:t>קאז'ימייז</a:t>
            </a:r>
            <a:r>
              <a:rPr lang="he-IL" sz="1200" dirty="0"/>
              <a:t>' ה-3 להתיישב על החולות </a:t>
            </a:r>
            <a:r>
              <a:rPr lang="he-IL" sz="1200" dirty="0" err="1"/>
              <a:t>בקירבת</a:t>
            </a:r>
            <a:r>
              <a:rPr lang="he-IL" sz="1200" dirty="0"/>
              <a:t> </a:t>
            </a:r>
            <a:r>
              <a:rPr lang="he-IL" sz="1200" dirty="0" err="1"/>
              <a:t>העיר.בשנים</a:t>
            </a:r>
            <a:r>
              <a:rPr lang="he-IL" sz="1200" dirty="0"/>
              <a:t> 96 - 1335 צמחה בעיר קהילה יהודית של כמה עשרות אנשים . מוכס עשיר בשם יוסף (יוסקו) </a:t>
            </a:r>
            <a:r>
              <a:rPr lang="he-IL" sz="1200" dirty="0" err="1"/>
              <a:t>שיינוביץ</a:t>
            </a:r>
            <a:r>
              <a:rPr lang="he-IL" sz="1200" dirty="0"/>
              <a:t> בנה לו בית בלובלין בשנת 1500 וכעבור עשרות שנים התיר </a:t>
            </a:r>
            <a:r>
              <a:rPr lang="he-IL" sz="1200" dirty="0" err="1"/>
              <a:t>זיגמונט</a:t>
            </a:r>
            <a:r>
              <a:rPr lang="he-IL" sz="1200" dirty="0"/>
              <a:t> ה-1 לייסד יישוב יהודי ליד מצודת העיר. בשנת 1568 גרו בלובלין כבר 500 יהודים .</a:t>
            </a:r>
          </a:p>
          <a:p>
            <a:r>
              <a:rPr lang="he-IL" sz="1200" dirty="0"/>
              <a:t>ב-1602 ישבו בלובלין 2,000 יהודים ומספרם לא השתנה עד אמצע המאה ה-18. ב-1787 מנתה הקהילה כ-4,320 נפש. שררה מתיחות בלתי-פוסקת בינה לבין האוכלוסייה הכללית, נוכח מאבקם של היהודים על הזכות לגור בין החומות; בלית ברירה ישבו בשכירות מופרזת בבתים של כמרים או של בעלי-אחוזות, שהיו מחוץ לתחום שיפוטה של מועצת העיר. הם בלטו בירידים המפורסמים של לובלין ובמסחר המקומי והיו ביניהם בעלי-מלאכה, כגון חייטים, פרוונים, אופים, </a:t>
            </a:r>
            <a:r>
              <a:rPr lang="he-IL" sz="1200" dirty="0" err="1"/>
              <a:t>מייצרי</a:t>
            </a:r>
            <a:r>
              <a:rPr lang="he-IL" sz="1200" dirty="0"/>
              <a:t> מברשות ובירה, שעמדו בתחרות עם מתחריהם הנוצרים. גילדה משותפת לחייטים הוקמה רק ב-1805. ב-1780 ציווה </a:t>
            </a:r>
            <a:r>
              <a:rPr lang="he-IL" sz="1200" dirty="0" err="1"/>
              <a:t>סטאניסלאב</a:t>
            </a:r>
            <a:r>
              <a:rPr lang="he-IL" sz="1200" dirty="0"/>
              <a:t> </a:t>
            </a:r>
            <a:r>
              <a:rPr lang="he-IL" sz="1200" dirty="0" err="1"/>
              <a:t>פוניאטובסקי</a:t>
            </a:r>
            <a:r>
              <a:rPr lang="he-IL" sz="1200" dirty="0"/>
              <a:t> לגרש את היהודים מלובלין; הגירוש נידחה ל-1795, ועד 1862 היה איסור רשמי על ישיבת יהודים בעיר. </a:t>
            </a:r>
            <a:endParaRPr lang="he-IL" sz="1200" dirty="0" smtClean="0"/>
          </a:p>
        </p:txBody>
      </p:sp>
      <p:pic>
        <p:nvPicPr>
          <p:cNvPr id="3" name="Picture 2" descr="×ª××¦××ª ×ª××× × ×¢×××¨ 1933 ×××ª ×¡×¤×¨ ×ª×¨×××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 y="5434429"/>
            <a:ext cx="4806315" cy="3387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965" y="8822140"/>
            <a:ext cx="5658110" cy="523220"/>
          </a:xfrm>
          <a:prstGeom prst="rect">
            <a:avLst/>
          </a:prstGeom>
          <a:noFill/>
        </p:spPr>
        <p:txBody>
          <a:bodyPr wrap="square" rtlCol="1">
            <a:spAutoFit/>
          </a:bodyPr>
          <a:lstStyle/>
          <a:p>
            <a:pPr algn="ctr"/>
            <a:r>
              <a:rPr lang="he-IL" sz="1400" b="1" dirty="0"/>
              <a:t>לובלין, פולין, 1934 (בית התפוצות, ארכיון התצלומים)</a:t>
            </a:r>
            <a:br>
              <a:rPr lang="he-IL" sz="1400" b="1" dirty="0"/>
            </a:br>
            <a:endParaRPr lang="he-IL" sz="1400" dirty="0"/>
          </a:p>
        </p:txBody>
      </p:sp>
      <p:sp>
        <p:nvSpPr>
          <p:cNvPr id="5" name="מציין מיקום של מספר שקופית 4"/>
          <p:cNvSpPr>
            <a:spLocks noGrp="1"/>
          </p:cNvSpPr>
          <p:nvPr>
            <p:ph type="sldNum" sz="quarter" idx="12"/>
          </p:nvPr>
        </p:nvSpPr>
        <p:spPr/>
        <p:txBody>
          <a:bodyPr/>
          <a:lstStyle/>
          <a:p>
            <a:fld id="{1BD4255A-679D-4721-81D6-27514DE569AE}" type="slidenum">
              <a:rPr lang="he-IL" smtClean="0"/>
              <a:t>15</a:t>
            </a:fld>
            <a:endParaRPr lang="he-IL"/>
          </a:p>
        </p:txBody>
      </p:sp>
    </p:spTree>
    <p:extLst>
      <p:ext uri="{BB962C8B-B14F-4D97-AF65-F5344CB8AC3E}">
        <p14:creationId xmlns:p14="http://schemas.microsoft.com/office/powerpoint/2010/main" val="175728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409054"/>
            <a:ext cx="6275070" cy="3046988"/>
          </a:xfrm>
          <a:prstGeom prst="rect">
            <a:avLst/>
          </a:prstGeom>
          <a:noFill/>
        </p:spPr>
        <p:txBody>
          <a:bodyPr wrap="square" rtlCol="1">
            <a:spAutoFit/>
          </a:bodyPr>
          <a:lstStyle/>
          <a:p>
            <a:r>
              <a:rPr lang="he-IL" sz="1200" dirty="0" smtClean="0"/>
              <a:t>האנטישמיות </a:t>
            </a:r>
            <a:r>
              <a:rPr lang="he-IL" sz="1200" dirty="0"/>
              <a:t>גברה בימים שנערכו בבית-הדין הפולני הגבוה משפטים של עלילת-דם. יהודים שנידונו למיתה היו מוציאים להורג בשבת מול בית-הכנסת של </a:t>
            </a:r>
            <a:r>
              <a:rPr lang="he-IL" sz="1200" dirty="0" err="1"/>
              <a:t>המהרש"ל</a:t>
            </a:r>
            <a:r>
              <a:rPr lang="he-IL" sz="1200" dirty="0"/>
              <a:t>, במעמד נכבדי העדה. לא אחת התלוותה לכך התנפלות על הרובע היהודי. בימי גזרות ת"ח </a:t>
            </a:r>
            <a:r>
              <a:rPr lang="he-IL" sz="1200" dirty="0" err="1"/>
              <a:t>ות"ט</a:t>
            </a:r>
            <a:r>
              <a:rPr lang="he-IL" sz="1200" dirty="0"/>
              <a:t> (1648) נפגעו יהודי לובלין, ככל יהודי פולין וליטא. ובמחצית השנייה של המאה ה-18, עם התפוררות ממלכת פולין שוב באו להם ימים קשים.</a:t>
            </a:r>
          </a:p>
          <a:p>
            <a:r>
              <a:rPr lang="he-IL" sz="1200" dirty="0"/>
              <a:t>חרף כל התלאות כבשה לה קהילת לובלין מקום מרכזי בין קהילות פולין בזכות הישיבה הגדולה והירידים המקומיים. הישיבה הגדולה, מרכז לחסידות ברחבי פולין, נחשבה לישיבה התלמודית מהחשובות באזור; הבניין בן חמש קומות נבנה בסגנון ניאו-קלאסי כנראה במאה ה-18, במרכזו היה בית-כנסת. בין רבני לובלין היו יעקב בן יוסף </a:t>
            </a:r>
            <a:r>
              <a:rPr lang="he-IL" sz="1200" dirty="0" err="1"/>
              <a:t>פולאק</a:t>
            </a:r>
            <a:r>
              <a:rPr lang="he-IL" sz="1200" dirty="0"/>
              <a:t>, שלום </a:t>
            </a:r>
            <a:r>
              <a:rPr lang="he-IL" sz="1200" dirty="0" err="1"/>
              <a:t>שכנא</a:t>
            </a:r>
            <a:r>
              <a:rPr lang="he-IL" sz="1200" dirty="0"/>
              <a:t> בר-יוסף, שלמה בן יחיאל לוריא (</a:t>
            </a:r>
            <a:r>
              <a:rPr lang="he-IL" sz="1200" dirty="0" err="1"/>
              <a:t>המהרש"ל</a:t>
            </a:r>
            <a:r>
              <a:rPr lang="he-IL" sz="1200" dirty="0"/>
              <a:t>), מרדכי בן אברהם יפה, ומאיר בן </a:t>
            </a:r>
            <a:r>
              <a:rPr lang="he-IL" sz="1200" dirty="0" err="1"/>
              <a:t>גדליא</a:t>
            </a:r>
            <a:r>
              <a:rPr lang="he-IL" sz="1200" dirty="0"/>
              <a:t> לוריא ("</a:t>
            </a:r>
            <a:r>
              <a:rPr lang="he-IL" sz="1200" dirty="0" err="1"/>
              <a:t>המהר"ם</a:t>
            </a:r>
            <a:r>
              <a:rPr lang="he-IL" sz="1200" dirty="0"/>
              <a:t> מלובלין").</a:t>
            </a:r>
          </a:p>
          <a:p>
            <a:r>
              <a:rPr lang="he-IL" sz="1200" dirty="0"/>
              <a:t>בית-הכנסת המבוצר של </a:t>
            </a:r>
            <a:r>
              <a:rPr lang="he-IL" sz="1200" dirty="0" err="1"/>
              <a:t>המהרש"ל</a:t>
            </a:r>
            <a:r>
              <a:rPr lang="he-IL" sz="1200" dirty="0"/>
              <a:t>, המפורסם מכל בתי-הכנסת בעיר, הוקם ב-1567; נהרס בדליקה ב-1655 ושוקם מחדש. היו בעיר גם רופאים יהודים ידועים, וחיים </a:t>
            </a:r>
            <a:r>
              <a:rPr lang="he-IL" sz="1200" dirty="0" err="1"/>
              <a:t>ויטאליס</a:t>
            </a:r>
            <a:r>
              <a:rPr lang="he-IL" sz="1200" dirty="0"/>
              <a:t>, שהוסמך </a:t>
            </a:r>
            <a:r>
              <a:rPr lang="he-IL" sz="1200" dirty="0" err="1"/>
              <a:t>בפאדובה</a:t>
            </a:r>
            <a:r>
              <a:rPr lang="he-IL" sz="1200" dirty="0"/>
              <a:t> (ב-1658) היה רופאו של מלך פולין. במאה ה-19 הייתה לובלין מרכז מסחרי חשוב; משנפתחו לפניה שווקים נרחבים ברוסיה הרחיבו היהודים את המסחר הסיטונאי ופיתחו מפעלי תעשייה.</a:t>
            </a:r>
          </a:p>
          <a:p>
            <a:r>
              <a:rPr lang="he-IL" sz="1200" dirty="0" smtClean="0"/>
              <a:t>אחד מבתי-החרושת הגדולים לסיגריות נוסד בידי יהודי ב-1860. %95 מתעשיית העורות הייתה בידי יהודים. קמו איגודים מקצועיים, נוצר ה"בונד". מכ-3,000 בשנת 1806 גדלה הקהילה ל- 10,415 ב-1862, שנת ביטול האיסור הרשמי על ישיבת יהודים בעיר.</a:t>
            </a:r>
          </a:p>
        </p:txBody>
      </p:sp>
      <p:pic>
        <p:nvPicPr>
          <p:cNvPr id="3" name="תמונה 2"/>
          <p:cNvPicPr>
            <a:picLocks noChangeAspect="1"/>
          </p:cNvPicPr>
          <p:nvPr/>
        </p:nvPicPr>
        <p:blipFill>
          <a:blip r:embed="rId2"/>
          <a:stretch>
            <a:fillRect/>
          </a:stretch>
        </p:blipFill>
        <p:spPr>
          <a:xfrm>
            <a:off x="285750" y="3667498"/>
            <a:ext cx="6501765" cy="4439824"/>
          </a:xfrm>
          <a:prstGeom prst="rect">
            <a:avLst/>
          </a:prstGeom>
        </p:spPr>
      </p:pic>
      <p:sp>
        <p:nvSpPr>
          <p:cNvPr id="4" name="TextBox 3"/>
          <p:cNvSpPr txBox="1"/>
          <p:nvPr/>
        </p:nvSpPr>
        <p:spPr>
          <a:xfrm>
            <a:off x="354331" y="8318778"/>
            <a:ext cx="6343650" cy="461665"/>
          </a:xfrm>
          <a:prstGeom prst="rect">
            <a:avLst/>
          </a:prstGeom>
          <a:noFill/>
        </p:spPr>
        <p:txBody>
          <a:bodyPr wrap="square" rtlCol="1">
            <a:spAutoFit/>
          </a:bodyPr>
          <a:lstStyle/>
          <a:p>
            <a:pPr algn="ctr"/>
            <a:r>
              <a:rPr lang="he-IL" sz="1200" b="1" dirty="0"/>
              <a:t> רחוב היהודים, לובלין, פולין, 1930 בקירוב צילום: משה רביב (תל אביב, אוסף משה רביב</a:t>
            </a:r>
            <a:r>
              <a:rPr lang="he-IL" sz="1200" b="1" dirty="0" smtClean="0"/>
              <a:t>)</a:t>
            </a:r>
            <a:r>
              <a:rPr lang="he-IL" sz="1200" b="1" dirty="0"/>
              <a:t/>
            </a:r>
            <a:br>
              <a:rPr lang="he-IL" sz="1200" b="1" dirty="0"/>
            </a:br>
            <a:r>
              <a:rPr lang="he-IL" sz="1200" b="1" dirty="0"/>
              <a:t>© כל הזכויות שמורות </a:t>
            </a:r>
          </a:p>
        </p:txBody>
      </p:sp>
      <p:sp>
        <p:nvSpPr>
          <p:cNvPr id="5" name="מציין מיקום של מספר שקופית 4"/>
          <p:cNvSpPr>
            <a:spLocks noGrp="1"/>
          </p:cNvSpPr>
          <p:nvPr>
            <p:ph type="sldNum" sz="quarter" idx="12"/>
          </p:nvPr>
        </p:nvSpPr>
        <p:spPr/>
        <p:txBody>
          <a:bodyPr/>
          <a:lstStyle/>
          <a:p>
            <a:fld id="{1BD4255A-679D-4721-81D6-27514DE569AE}" type="slidenum">
              <a:rPr lang="he-IL" smtClean="0"/>
              <a:t>16</a:t>
            </a:fld>
            <a:endParaRPr lang="he-IL"/>
          </a:p>
        </p:txBody>
      </p:sp>
    </p:spTree>
    <p:extLst>
      <p:ext uri="{BB962C8B-B14F-4D97-AF65-F5344CB8AC3E}">
        <p14:creationId xmlns:p14="http://schemas.microsoft.com/office/powerpoint/2010/main" val="172900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217170"/>
            <a:ext cx="6275070" cy="3077766"/>
          </a:xfrm>
          <a:prstGeom prst="rect">
            <a:avLst/>
          </a:prstGeom>
          <a:noFill/>
        </p:spPr>
        <p:txBody>
          <a:bodyPr wrap="square" rtlCol="1">
            <a:spAutoFit/>
          </a:bodyPr>
          <a:lstStyle/>
          <a:p>
            <a:r>
              <a:rPr lang="he-IL" sz="1000" dirty="0"/>
              <a:t> </a:t>
            </a:r>
            <a:r>
              <a:rPr lang="he-IL" sz="1000" dirty="0" smtClean="0"/>
              <a:t>במארס </a:t>
            </a:r>
            <a:r>
              <a:rPr lang="he-IL" sz="1000" dirty="0"/>
              <a:t>1941 גורשו כ-10,000 יהודים לכפרים ולעיירות בסביבה, ובסוף החודש נתחם גטו ל-34,000 היהודים שבעיר. יהודי לובלין היו בין ראשוני הקרבנות של מסע ההשמדה. האקציות התחילו ב-16 במארס 1942, בשיעור של 1,500 יהודים ליום. 30,000 יהודים שולחו למחנה ההשמדה </a:t>
            </a:r>
            <a:r>
              <a:rPr lang="he-IL" sz="1000" dirty="0" err="1"/>
              <a:t>בבלז'ץ</a:t>
            </a:r>
            <a:r>
              <a:rPr lang="he-IL" sz="1000" dirty="0"/>
              <a:t>, 4,000 נלקחו </a:t>
            </a:r>
            <a:r>
              <a:rPr lang="he-IL" sz="1000" dirty="0" err="1"/>
              <a:t>למידאן</a:t>
            </a:r>
            <a:r>
              <a:rPr lang="he-IL" sz="1000" dirty="0"/>
              <a:t> </a:t>
            </a:r>
            <a:r>
              <a:rPr lang="he-IL" sz="1000" dirty="0" err="1"/>
              <a:t>טאטארסקי</a:t>
            </a:r>
            <a:r>
              <a:rPr lang="he-IL" sz="1000" dirty="0"/>
              <a:t>, והוחזקו שם כמה חודשים בתנאים בלתי אנושיים. ב-2 בספטמבר נרצחו 2,000 מהם, ובסוף אוקטובר עוד 1,800. ה-200 הנותרים שולחו למחנה ההשמדה </a:t>
            </a:r>
            <a:r>
              <a:rPr lang="he-IL" sz="1000" dirty="0" err="1"/>
              <a:t>במאידאנק</a:t>
            </a:r>
            <a:r>
              <a:rPr lang="he-IL" sz="1000" dirty="0"/>
              <a:t> , שנמצא צמוד לעיר .</a:t>
            </a:r>
          </a:p>
          <a:p>
            <a:r>
              <a:rPr lang="he-IL" sz="1000" dirty="0"/>
              <a:t>כמה יהודים בעלי מקצועות נדרשים עדיין הועסקו בידי הגרמנים בלובלין, אך במאי 1943 נסגרו בתי-המלאכה והיהודים נשלחו </a:t>
            </a:r>
            <a:r>
              <a:rPr lang="he-IL" sz="1000" dirty="0" err="1"/>
              <a:t>למאידאנק</a:t>
            </a:r>
            <a:r>
              <a:rPr lang="he-IL" sz="1000" dirty="0"/>
              <a:t>. עוד 300 יהודים הוחזקו במבצר ליד העיר והועסקו בבתי-המלאכה המעטים שנשארו שם עד יולי 1944. הם הומתו ימים אחדים לפני נסיגת הגרמנים מלובלין.</a:t>
            </a:r>
          </a:p>
          <a:p>
            <a:r>
              <a:rPr lang="he-IL" sz="1000" dirty="0"/>
              <a:t>סמוך לעיר היה מחנה לשבויי-מלחמה יהודים, מאלה ששרתו בצבא הפולני. ה"יודנראט" סייע לשבויים ונעשו גם ניסיונות לספק להם מסמכים מזויפים, שיאפשרו להם לצאת מהמחנה. היו שבויים שהצליחו להצטרף לפרטיזנים והגיעו לעמדות פיקוד. בתחילת נובמבר 1943 שילחו הגרמנים </a:t>
            </a:r>
            <a:r>
              <a:rPr lang="he-IL" sz="1000" dirty="0" err="1"/>
              <a:t>למאידאנק</a:t>
            </a:r>
            <a:r>
              <a:rPr lang="he-IL" sz="1000" dirty="0"/>
              <a:t> את קבוצת השבויים האחרונה.</a:t>
            </a:r>
          </a:p>
          <a:p>
            <a:r>
              <a:rPr lang="he-IL" sz="1000" dirty="0"/>
              <a:t>אחרי מלחמת העולם השניה</a:t>
            </a:r>
          </a:p>
          <a:p>
            <a:r>
              <a:rPr lang="he-IL" sz="1000" dirty="0"/>
              <a:t>הצבא האדום שחרר את לובלין ב-24 ביולי 1944. למחרת היום נכנסו לעיר צבא פולני סדיר ויחידות לוחמי מחתרת, וביניהן יחידה יהודית בפיקוד סרן יחיאל </a:t>
            </a:r>
            <a:r>
              <a:rPr lang="he-IL" sz="1000" dirty="0" err="1"/>
              <a:t>גרינשפאן</a:t>
            </a:r>
            <a:r>
              <a:rPr lang="he-IL" sz="1000" dirty="0"/>
              <a:t>. לובלין הייתה לבירה זמנית של פולין עד לשחרור וארשה בינואר 1945. בלובלין פעלו אז מוסדות יהודיים לתרבות ולסעד, וביניהם הוועד המרכזי ליהודי פולין.</a:t>
            </a:r>
            <a:br>
              <a:rPr lang="he-IL" sz="1000" dirty="0"/>
            </a:br>
            <a:r>
              <a:rPr lang="he-IL" sz="1000" dirty="0"/>
              <a:t>בעיר הוקמה אנדרטה לזכר קרבנות השואה.</a:t>
            </a:r>
            <a:br>
              <a:rPr lang="he-IL" sz="1000" dirty="0"/>
            </a:br>
            <a:r>
              <a:rPr lang="he-IL" sz="1000" dirty="0"/>
              <a:t>אלפי יהודים, רובם פליטים מרוסיה, התיישבו בלובלין אך עזבו את העיר בשנים 1950-1946. ב-1968 עזבו כמעט כל היהודים את מלובלין. בשנת 1990 נשארו 10 יהודים בעיר .</a:t>
            </a:r>
          </a:p>
          <a:p>
            <a:r>
              <a:rPr lang="he-IL" sz="700" dirty="0" smtClean="0"/>
              <a:t/>
            </a:r>
            <a:br>
              <a:rPr lang="he-IL" sz="700" dirty="0" smtClean="0"/>
            </a:br>
            <a:endParaRPr lang="he-IL" sz="700"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3255"/>
            <a:ext cx="3658664" cy="5960745"/>
          </a:xfrm>
          <a:prstGeom prst="rect">
            <a:avLst/>
          </a:prstGeom>
        </p:spPr>
      </p:pic>
      <p:sp>
        <p:nvSpPr>
          <p:cNvPr id="4" name="TextBox 3"/>
          <p:cNvSpPr txBox="1"/>
          <p:nvPr/>
        </p:nvSpPr>
        <p:spPr>
          <a:xfrm>
            <a:off x="3520440" y="2985834"/>
            <a:ext cx="3040380" cy="6355586"/>
          </a:xfrm>
          <a:prstGeom prst="rect">
            <a:avLst/>
          </a:prstGeom>
          <a:noFill/>
        </p:spPr>
        <p:txBody>
          <a:bodyPr wrap="square" rtlCol="1">
            <a:spAutoFit/>
          </a:bodyPr>
          <a:lstStyle/>
          <a:p>
            <a:r>
              <a:rPr lang="he-IL" sz="1100" dirty="0"/>
              <a:t>שנות ה - 2000</a:t>
            </a:r>
          </a:p>
          <a:p>
            <a:r>
              <a:rPr lang="he-IL" sz="1100" dirty="0"/>
              <a:t>בשנת 2003 חודשה ונפתחה " ישיבת חכמי לובלין " המפורסמת שנפתחה בשנת 1930 , אחרי שיפוץ יסודי. נערכות בה תפילות בבית הכנסת שבתוכה וכן יש מלון בשם " אילן " לקבוצות תיירים יהודים שמגיעות מרחבי העולם , חדרי לימוד , מסעדה כשרה , מקווה , בית קפה , מרפאה ומועדון לקשישים . כן יש עוד בלובלין כמה בתי כנסת בודדים , מתוך כ - 100 שהיו לפני המלחמה .</a:t>
            </a:r>
          </a:p>
          <a:p>
            <a:r>
              <a:rPr lang="he-IL" sz="1100" dirty="0"/>
              <a:t>משנת 1994 פועל בעיר אתר זיכרון לתרבות יהודית בשם תאטרון</a:t>
            </a:r>
            <a:br>
              <a:rPr lang="he-IL" sz="1100" dirty="0"/>
            </a:br>
            <a:r>
              <a:rPr lang="he-IL" sz="1100" dirty="0"/>
              <a:t>" </a:t>
            </a:r>
            <a:r>
              <a:rPr lang="he-IL" sz="1100" dirty="0" err="1"/>
              <a:t>בראמה</a:t>
            </a:r>
            <a:r>
              <a:rPr lang="he-IL" sz="1100" dirty="0"/>
              <a:t> </a:t>
            </a:r>
            <a:r>
              <a:rPr lang="he-IL" sz="1100" dirty="0" err="1"/>
              <a:t>גרודסקה</a:t>
            </a:r>
            <a:r>
              <a:rPr lang="he-IL" sz="1100" dirty="0"/>
              <a:t> " שהוקם ע"י יהודים מהעיר .במקום תערוכות , מופעים , ספרית מולטימדיה , סדנאות וסמינרים וכן ארגון מפגשי נוער יהודי ופולני .</a:t>
            </a:r>
          </a:p>
          <a:p>
            <a:r>
              <a:rPr lang="he-IL" sz="1100" dirty="0"/>
              <a:t>כמו כן קיים בלובלין אחד מבתי הקברות העתיקים בפולין , כאשר הקבר העתיק ביותר הינו משנת 1541 של ר' יעקב הלוי </a:t>
            </a:r>
            <a:r>
              <a:rPr lang="he-IL" sz="1100" dirty="0" err="1"/>
              <a:t>קיפלמן</a:t>
            </a:r>
            <a:r>
              <a:rPr lang="he-IL" sz="1100" dirty="0"/>
              <a:t> . השתמר בארכיון אישור קבורה שניתן בשנת 1555 לקהילה היהודית לקבור יהודים במקום . בית הקברות נסגר פורמלית בשנת 1830 ונפתח חדש , אך המשיכו גם בו לקבור יהודים . בשתי מלחמות העולם בית הקברות ניזוק קשות וכיום יש בו 60 מצבות . במקום קבורים כמה אנשים מפורסמים כמו אברהם בן חיים יו"ר ועד ארבע הארצות שנפטר בשנת 1762 ושל </a:t>
            </a:r>
            <a:r>
              <a:rPr lang="he-IL" sz="1100" dirty="0" err="1"/>
              <a:t>התלמודיסת</a:t>
            </a:r>
            <a:r>
              <a:rPr lang="he-IL" sz="1100" dirty="0"/>
              <a:t> המפורסם יהודה לייב בן מאיר אשכנזי שנפטר בשנת 1597 . בבית הקברות החדש שנפתח בשנת 1829 השתמרו כ - 50 קברים .</a:t>
            </a:r>
          </a:p>
          <a:p>
            <a:r>
              <a:rPr lang="he-IL" sz="1100" dirty="0"/>
              <a:t>בשנת 2007 נרשמו בלובלין 20 יהודים ובשנת 2016 היו 40 יהודים . הקהילה היהודית מהווה סניף של הקהילה היהודית </a:t>
            </a:r>
            <a:r>
              <a:rPr lang="he-IL" sz="1100" dirty="0" err="1"/>
              <a:t>בורשה</a:t>
            </a:r>
            <a:r>
              <a:rPr lang="he-IL" sz="1100" dirty="0"/>
              <a:t> . ראש הקהילה בעיר הוא </a:t>
            </a:r>
            <a:r>
              <a:rPr lang="he-IL" sz="1100" dirty="0" err="1"/>
              <a:t>רומאן</a:t>
            </a:r>
            <a:r>
              <a:rPr lang="he-IL" sz="1100" dirty="0"/>
              <a:t> </a:t>
            </a:r>
            <a:r>
              <a:rPr lang="he-IL" sz="1100" dirty="0" err="1"/>
              <a:t>ליטמן</a:t>
            </a:r>
            <a:r>
              <a:rPr lang="he-IL" sz="1100" dirty="0"/>
              <a:t> והוא כפוף לראש הקהילה </a:t>
            </a:r>
            <a:r>
              <a:rPr lang="he-IL" sz="1100" dirty="0" err="1"/>
              <a:t>בורשה</a:t>
            </a:r>
            <a:r>
              <a:rPr lang="he-IL" sz="1100" dirty="0"/>
              <a:t> </a:t>
            </a:r>
            <a:r>
              <a:rPr lang="he-IL" sz="1100" dirty="0" err="1"/>
              <a:t>אננה</a:t>
            </a:r>
            <a:r>
              <a:rPr lang="he-IL" sz="1100" dirty="0"/>
              <a:t> </a:t>
            </a:r>
            <a:r>
              <a:rPr lang="he-IL" sz="1100" dirty="0" err="1"/>
              <a:t>היפצ'ינסקה</a:t>
            </a:r>
            <a:r>
              <a:rPr lang="he-IL" sz="1100" dirty="0"/>
              <a:t> .</a:t>
            </a:r>
          </a:p>
          <a:p>
            <a:r>
              <a:rPr lang="he-IL" sz="1100" dirty="0"/>
              <a:t>בין האתרים היהודים בעיר - ישיבת חכמי לובלין , בית הקברות הישן והחדש , בית הכנסת חברת נושים , בית החולים היהודי , שער העיר</a:t>
            </a:r>
            <a:br>
              <a:rPr lang="he-IL" sz="1100" dirty="0"/>
            </a:br>
            <a:r>
              <a:rPr lang="he-IL" sz="1100" dirty="0"/>
              <a:t>( בעבר שער היהודים ) .</a:t>
            </a:r>
          </a:p>
          <a:p>
            <a:endParaRPr lang="he-IL" sz="1100" dirty="0"/>
          </a:p>
        </p:txBody>
      </p:sp>
      <p:sp>
        <p:nvSpPr>
          <p:cNvPr id="5" name="מציין מיקום של מספר שקופית 4"/>
          <p:cNvSpPr>
            <a:spLocks noGrp="1"/>
          </p:cNvSpPr>
          <p:nvPr>
            <p:ph type="sldNum" sz="quarter" idx="12"/>
          </p:nvPr>
        </p:nvSpPr>
        <p:spPr/>
        <p:txBody>
          <a:bodyPr/>
          <a:lstStyle/>
          <a:p>
            <a:fld id="{1BD4255A-679D-4721-81D6-27514DE569AE}" type="slidenum">
              <a:rPr lang="he-IL" smtClean="0"/>
              <a:t>17</a:t>
            </a:fld>
            <a:endParaRPr lang="he-IL"/>
          </a:p>
        </p:txBody>
      </p:sp>
    </p:spTree>
    <p:extLst>
      <p:ext uri="{BB962C8B-B14F-4D97-AF65-F5344CB8AC3E}">
        <p14:creationId xmlns:p14="http://schemas.microsoft.com/office/powerpoint/2010/main" val="148181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02660" y="4801235"/>
            <a:ext cx="5998094" cy="3689985"/>
          </a:xfrm>
          <a:prstGeom prst="rect">
            <a:avLst/>
          </a:prstGeom>
        </p:spPr>
      </p:pic>
      <p:sp>
        <p:nvSpPr>
          <p:cNvPr id="3" name="TextBox 2"/>
          <p:cNvSpPr txBox="1"/>
          <p:nvPr/>
        </p:nvSpPr>
        <p:spPr>
          <a:xfrm>
            <a:off x="258445" y="8497669"/>
            <a:ext cx="6268085" cy="646331"/>
          </a:xfrm>
          <a:prstGeom prst="rect">
            <a:avLst/>
          </a:prstGeom>
          <a:noFill/>
        </p:spPr>
        <p:txBody>
          <a:bodyPr wrap="square" rtlCol="1">
            <a:spAutoFit/>
          </a:bodyPr>
          <a:lstStyle/>
          <a:p>
            <a:pPr algn="ctr"/>
            <a:r>
              <a:rPr lang="he-IL" sz="1200" b="1" dirty="0"/>
              <a:t> מסע ההלוויה של רבי מאיר שפירא, ראש ישיבת לובלין, לובלין, פולין, 1934 (בית התפוצות, ארכיון התצלומים</a:t>
            </a:r>
            <a:r>
              <a:rPr lang="he-IL" sz="1200" b="1" dirty="0" smtClean="0"/>
              <a:t>)</a:t>
            </a:r>
            <a:r>
              <a:rPr lang="he-IL" sz="1200" b="1" dirty="0"/>
              <a:t/>
            </a:r>
            <a:br>
              <a:rPr lang="he-IL" sz="1200" b="1" dirty="0"/>
            </a:br>
            <a:r>
              <a:rPr lang="he-IL" sz="1200" b="1" dirty="0"/>
              <a:t>© כל הזכויות שמורות </a:t>
            </a:r>
            <a:endParaRPr lang="he-IL" sz="1000" b="1" dirty="0"/>
          </a:p>
        </p:txBody>
      </p:sp>
      <p:pic>
        <p:nvPicPr>
          <p:cNvPr id="6" name="תמונה 5"/>
          <p:cNvPicPr>
            <a:picLocks noChangeAspect="1"/>
          </p:cNvPicPr>
          <p:nvPr/>
        </p:nvPicPr>
        <p:blipFill>
          <a:blip r:embed="rId3"/>
          <a:stretch>
            <a:fillRect/>
          </a:stretch>
        </p:blipFill>
        <p:spPr>
          <a:xfrm>
            <a:off x="838676" y="579682"/>
            <a:ext cx="5180647" cy="3278480"/>
          </a:xfrm>
          <a:prstGeom prst="rect">
            <a:avLst/>
          </a:prstGeom>
        </p:spPr>
      </p:pic>
      <p:sp>
        <p:nvSpPr>
          <p:cNvPr id="7" name="TextBox 6"/>
          <p:cNvSpPr txBox="1"/>
          <p:nvPr/>
        </p:nvSpPr>
        <p:spPr>
          <a:xfrm>
            <a:off x="312896" y="114300"/>
            <a:ext cx="6286500" cy="738664"/>
          </a:xfrm>
          <a:prstGeom prst="rect">
            <a:avLst/>
          </a:prstGeom>
          <a:noFill/>
        </p:spPr>
        <p:txBody>
          <a:bodyPr wrap="square" rtlCol="1">
            <a:spAutoFit/>
          </a:bodyPr>
          <a:lstStyle/>
          <a:p>
            <a:pPr algn="ctr"/>
            <a:r>
              <a:rPr lang="he-IL" sz="1400" b="1" dirty="0"/>
              <a:t>בנין ישיבת "חכמי לובלין", לובלין, פולין, 1930 בקירוב </a:t>
            </a:r>
            <a:endParaRPr lang="he-IL" sz="1400" b="1" dirty="0" smtClean="0"/>
          </a:p>
          <a:p>
            <a:pPr algn="ctr"/>
            <a:r>
              <a:rPr lang="he-IL" sz="1400" b="1" dirty="0" smtClean="0"/>
              <a:t>(</a:t>
            </a:r>
            <a:r>
              <a:rPr lang="he-IL" sz="1400" b="1" dirty="0"/>
              <a:t>בית התפוצות, ארכיון התצלומים) </a:t>
            </a:r>
            <a:r>
              <a:rPr lang="he-IL" sz="1400" b="1" dirty="0" smtClean="0"/>
              <a:t> ©</a:t>
            </a:r>
            <a:r>
              <a:rPr lang="he-IL" sz="1400" b="1" dirty="0"/>
              <a:t/>
            </a:r>
            <a:br>
              <a:rPr lang="he-IL" sz="1400" b="1" dirty="0"/>
            </a:br>
            <a:endParaRPr lang="he-IL" sz="1400" b="1" dirty="0"/>
          </a:p>
        </p:txBody>
      </p:sp>
      <p:sp>
        <p:nvSpPr>
          <p:cNvPr id="5" name="מציין מיקום של מספר שקופית 4"/>
          <p:cNvSpPr>
            <a:spLocks noGrp="1"/>
          </p:cNvSpPr>
          <p:nvPr>
            <p:ph type="sldNum" sz="quarter" idx="12"/>
          </p:nvPr>
        </p:nvSpPr>
        <p:spPr/>
        <p:txBody>
          <a:bodyPr/>
          <a:lstStyle/>
          <a:p>
            <a:fld id="{1BD4255A-679D-4721-81D6-27514DE569AE}" type="slidenum">
              <a:rPr lang="he-IL" smtClean="0"/>
              <a:t>18</a:t>
            </a:fld>
            <a:endParaRPr lang="he-IL"/>
          </a:p>
        </p:txBody>
      </p:sp>
    </p:spTree>
    <p:extLst>
      <p:ext uri="{BB962C8B-B14F-4D97-AF65-F5344CB8AC3E}">
        <p14:creationId xmlns:p14="http://schemas.microsoft.com/office/powerpoint/2010/main" val="2839510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971550" y="275051"/>
            <a:ext cx="5509260" cy="3762078"/>
          </a:xfrm>
          <a:prstGeom prst="rect">
            <a:avLst/>
          </a:prstGeom>
        </p:spPr>
      </p:pic>
      <p:sp>
        <p:nvSpPr>
          <p:cNvPr id="3" name="TextBox 2"/>
          <p:cNvSpPr txBox="1"/>
          <p:nvPr/>
        </p:nvSpPr>
        <p:spPr>
          <a:xfrm>
            <a:off x="308610" y="4251364"/>
            <a:ext cx="6343650" cy="646331"/>
          </a:xfrm>
          <a:prstGeom prst="rect">
            <a:avLst/>
          </a:prstGeom>
          <a:noFill/>
        </p:spPr>
        <p:txBody>
          <a:bodyPr wrap="square" rtlCol="1">
            <a:spAutoFit/>
          </a:bodyPr>
          <a:lstStyle/>
          <a:p>
            <a:pPr algn="ctr"/>
            <a:r>
              <a:rPr lang="he-IL" sz="1200" b="1" dirty="0"/>
              <a:t> רחוב היהודים, לובלין, פולין, 1930 בקירוב צילום: משה רביב (תל אביב, אוסף משה רביב</a:t>
            </a:r>
            <a:r>
              <a:rPr lang="he-IL" sz="1200" b="1" dirty="0" smtClean="0"/>
              <a:t>)</a:t>
            </a:r>
            <a:r>
              <a:rPr lang="he-IL" sz="1200" b="1" dirty="0"/>
              <a:t/>
            </a:r>
            <a:br>
              <a:rPr lang="he-IL" sz="1200" b="1" dirty="0"/>
            </a:br>
            <a:r>
              <a:rPr lang="he-IL" sz="1200" b="1" dirty="0"/>
              <a:t>© כל הזכויות שמורות </a:t>
            </a:r>
            <a:endParaRPr lang="he-IL" sz="1200" b="1" dirty="0" smtClean="0"/>
          </a:p>
          <a:p>
            <a:pPr algn="ctr"/>
            <a:endParaRPr lang="he-IL" sz="1200" b="1" dirty="0"/>
          </a:p>
        </p:txBody>
      </p:sp>
      <p:sp>
        <p:nvSpPr>
          <p:cNvPr id="5" name="TextBox 4"/>
          <p:cNvSpPr txBox="1"/>
          <p:nvPr/>
        </p:nvSpPr>
        <p:spPr>
          <a:xfrm>
            <a:off x="137160" y="4574529"/>
            <a:ext cx="6515100" cy="2708434"/>
          </a:xfrm>
          <a:prstGeom prst="rect">
            <a:avLst/>
          </a:prstGeom>
          <a:noFill/>
        </p:spPr>
        <p:txBody>
          <a:bodyPr wrap="square" rtlCol="1">
            <a:spAutoFit/>
          </a:bodyPr>
          <a:lstStyle/>
          <a:p>
            <a:r>
              <a:rPr lang="he-IL" sz="1600" b="1" dirty="0" smtClean="0"/>
              <a:t>מקורות:</a:t>
            </a:r>
            <a:endParaRPr lang="he-IL" sz="1400" dirty="0"/>
          </a:p>
          <a:p>
            <a:endParaRPr lang="he-IL" sz="1400" dirty="0" smtClean="0"/>
          </a:p>
          <a:p>
            <a:r>
              <a:rPr lang="en-US" sz="1400" dirty="0" smtClean="0">
                <a:hlinkClick r:id="rId3"/>
              </a:rPr>
              <a:t>https://kollublin.files.wordpress.com/2012/02/kol-lublin-40-2004.pdf</a:t>
            </a:r>
            <a:endParaRPr lang="he-IL" sz="1400" dirty="0" smtClean="0"/>
          </a:p>
          <a:p>
            <a:endParaRPr lang="en-US" sz="1400" dirty="0" smtClean="0"/>
          </a:p>
          <a:p>
            <a:r>
              <a:rPr lang="he-IL" sz="1400" dirty="0">
                <a:hlinkClick r:id="rId4"/>
              </a:rPr>
              <a:t>http://</a:t>
            </a:r>
            <a:r>
              <a:rPr lang="he-IL" sz="1400" dirty="0" smtClean="0">
                <a:hlinkClick r:id="rId4"/>
              </a:rPr>
              <a:t>biblioteka.teatrnn.pl/dlibra/Content/43539/Kol_Lublin_41_2005.pdf</a:t>
            </a:r>
            <a:endParaRPr lang="en-US" sz="1400" dirty="0" smtClean="0"/>
          </a:p>
          <a:p>
            <a:endParaRPr lang="he-IL" sz="1400" dirty="0" smtClean="0"/>
          </a:p>
          <a:p>
            <a:r>
              <a:rPr lang="en-US" sz="1400" dirty="0" smtClean="0">
                <a:hlinkClick r:id="rId5"/>
              </a:rPr>
              <a:t>http://cms.education.gov.il/NR/rdonlyres/D05C76A1-AD7C-49D7-AA30-1B768EE86BCB/163827/5.pdf</a:t>
            </a:r>
            <a:endParaRPr lang="he-IL" sz="1400" dirty="0" smtClean="0"/>
          </a:p>
          <a:p>
            <a:endParaRPr lang="he-IL" sz="1400" dirty="0" smtClean="0"/>
          </a:p>
          <a:p>
            <a:r>
              <a:rPr lang="he-IL" sz="1400" dirty="0">
                <a:hlinkClick r:id="rId6"/>
              </a:rPr>
              <a:t>רחוב היהודים, לובלין, פולין, 1930 בקירוב</a:t>
            </a:r>
            <a:endParaRPr lang="en-US" sz="1400" dirty="0"/>
          </a:p>
          <a:p>
            <a:endParaRPr lang="he-IL" sz="1400" dirty="0" smtClean="0"/>
          </a:p>
          <a:p>
            <a:endParaRPr lang="he-IL" sz="1400" dirty="0"/>
          </a:p>
        </p:txBody>
      </p:sp>
      <p:sp>
        <p:nvSpPr>
          <p:cNvPr id="6" name="Text Box 25"/>
          <p:cNvSpPr txBox="1">
            <a:spLocks noChangeArrowheads="1"/>
          </p:cNvSpPr>
          <p:nvPr/>
        </p:nvSpPr>
        <p:spPr bwMode="auto">
          <a:xfrm>
            <a:off x="3104198" y="7385368"/>
            <a:ext cx="3548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he-IL" altLang="he-IL" sz="1800" b="1" dirty="0"/>
              <a:t>קלריטה ואפרים</a:t>
            </a:r>
          </a:p>
          <a:p>
            <a:pPr algn="ctr" eaLnBrk="1" hangingPunct="1">
              <a:spcBef>
                <a:spcPct val="0"/>
              </a:spcBef>
              <a:buFontTx/>
              <a:buNone/>
            </a:pPr>
            <a:r>
              <a:rPr lang="he-IL" altLang="he-IL" sz="1800" b="1" dirty="0"/>
              <a:t>הנכם מוזמנים להיכנס לאתר שלנו:</a:t>
            </a:r>
          </a:p>
          <a:p>
            <a:pPr algn="ctr" eaLnBrk="1" hangingPunct="1">
              <a:spcBef>
                <a:spcPct val="0"/>
              </a:spcBef>
              <a:buFontTx/>
              <a:buNone/>
            </a:pPr>
            <a:r>
              <a:rPr lang="en-US" altLang="he-IL" sz="1800" b="1" dirty="0">
                <a:hlinkClick r:id="rId7"/>
              </a:rPr>
              <a:t>www.clarita-efraim.com</a:t>
            </a:r>
            <a:endParaRPr lang="he-IL" altLang="he-IL" sz="1800" b="1" dirty="0"/>
          </a:p>
          <a:p>
            <a:pPr algn="ctr" eaLnBrk="1" hangingPunct="1">
              <a:spcBef>
                <a:spcPct val="0"/>
              </a:spcBef>
              <a:buFontTx/>
              <a:buNone/>
            </a:pPr>
            <a:r>
              <a:rPr lang="he-IL" altLang="he-IL" sz="1800" b="1" dirty="0">
                <a:solidFill>
                  <a:srgbClr val="FFFFCC"/>
                </a:solidFill>
                <a:hlinkClick r:id="rId8"/>
              </a:rPr>
              <a:t>נשמח לתגובות.</a:t>
            </a:r>
            <a:endParaRPr lang="en-US" altLang="he-IL" sz="1800" b="1" dirty="0">
              <a:solidFill>
                <a:srgbClr val="FFFFCC"/>
              </a:solidFill>
            </a:endParaRPr>
          </a:p>
          <a:p>
            <a:pPr algn="ctr" eaLnBrk="1" hangingPunct="1">
              <a:spcBef>
                <a:spcPct val="0"/>
              </a:spcBef>
              <a:buFontTx/>
              <a:buNone/>
            </a:pPr>
            <a:r>
              <a:rPr lang="he-IL" altLang="he-IL" sz="1800" b="1" dirty="0" smtClean="0"/>
              <a:t>מרץ 2019</a:t>
            </a:r>
            <a:endParaRPr lang="en-US" altLang="he-IL" sz="1800" b="1" dirty="0"/>
          </a:p>
        </p:txBody>
      </p:sp>
      <p:sp>
        <p:nvSpPr>
          <p:cNvPr id="8" name="מציין מיקום של מספר שקופית 7"/>
          <p:cNvSpPr>
            <a:spLocks noGrp="1"/>
          </p:cNvSpPr>
          <p:nvPr>
            <p:ph type="sldNum" sz="quarter" idx="12"/>
          </p:nvPr>
        </p:nvSpPr>
        <p:spPr/>
        <p:txBody>
          <a:bodyPr/>
          <a:lstStyle/>
          <a:p>
            <a:fld id="{1BD4255A-679D-4721-81D6-27514DE569AE}" type="slidenum">
              <a:rPr lang="he-IL" smtClean="0"/>
              <a:t>19</a:t>
            </a:fld>
            <a:endParaRPr lang="he-IL"/>
          </a:p>
        </p:txBody>
      </p:sp>
    </p:spTree>
    <p:extLst>
      <p:ext uri="{BB962C8B-B14F-4D97-AF65-F5344CB8AC3E}">
        <p14:creationId xmlns:p14="http://schemas.microsoft.com/office/powerpoint/2010/main" val="302641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967"/>
            <a:ext cx="6819900" cy="7934325"/>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2</a:t>
            </a:fld>
            <a:endParaRPr lang="he-IL"/>
          </a:p>
        </p:txBody>
      </p:sp>
    </p:spTree>
    <p:extLst>
      <p:ext uri="{BB962C8B-B14F-4D97-AF65-F5344CB8AC3E}">
        <p14:creationId xmlns:p14="http://schemas.microsoft.com/office/powerpoint/2010/main" val="328861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253746"/>
            <a:ext cx="6446520" cy="8636508"/>
          </a:xfrm>
          <a:prstGeom prst="rect">
            <a:avLst/>
          </a:prstGeom>
        </p:spPr>
      </p:pic>
      <p:sp>
        <p:nvSpPr>
          <p:cNvPr id="3" name="מציין מיקום של מספר שקופית 2"/>
          <p:cNvSpPr>
            <a:spLocks noGrp="1"/>
          </p:cNvSpPr>
          <p:nvPr>
            <p:ph type="sldNum" sz="quarter" idx="12"/>
          </p:nvPr>
        </p:nvSpPr>
        <p:spPr/>
        <p:txBody>
          <a:bodyPr/>
          <a:lstStyle/>
          <a:p>
            <a:fld id="{1BD4255A-679D-4721-81D6-27514DE569AE}" type="slidenum">
              <a:rPr lang="he-IL" smtClean="0"/>
              <a:t>3</a:t>
            </a:fld>
            <a:endParaRPr lang="he-IL"/>
          </a:p>
        </p:txBody>
      </p:sp>
    </p:spTree>
    <p:extLst>
      <p:ext uri="{BB962C8B-B14F-4D97-AF65-F5344CB8AC3E}">
        <p14:creationId xmlns:p14="http://schemas.microsoft.com/office/powerpoint/2010/main" val="212654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92" y="0"/>
            <a:ext cx="6560616" cy="9144000"/>
          </a:xfrm>
          <a:prstGeom prst="rect">
            <a:avLst/>
          </a:prstGeom>
        </p:spPr>
      </p:pic>
      <p:sp>
        <p:nvSpPr>
          <p:cNvPr id="3" name="מציין מיקום של מספר שקופית 2"/>
          <p:cNvSpPr>
            <a:spLocks noGrp="1"/>
          </p:cNvSpPr>
          <p:nvPr>
            <p:ph type="sldNum" sz="quarter" idx="12"/>
          </p:nvPr>
        </p:nvSpPr>
        <p:spPr/>
        <p:txBody>
          <a:bodyPr/>
          <a:lstStyle/>
          <a:p>
            <a:fld id="{1BD4255A-679D-4721-81D6-27514DE569AE}" type="slidenum">
              <a:rPr lang="he-IL" smtClean="0"/>
              <a:t>4</a:t>
            </a:fld>
            <a:endParaRPr lang="he-IL"/>
          </a:p>
        </p:txBody>
      </p:sp>
    </p:spTree>
    <p:extLst>
      <p:ext uri="{BB962C8B-B14F-4D97-AF65-F5344CB8AC3E}">
        <p14:creationId xmlns:p14="http://schemas.microsoft.com/office/powerpoint/2010/main" val="6035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 y="630936"/>
            <a:ext cx="6437376" cy="7882128"/>
          </a:xfrm>
          <a:prstGeom prst="rect">
            <a:avLst/>
          </a:prstGeom>
        </p:spPr>
      </p:pic>
      <p:sp>
        <p:nvSpPr>
          <p:cNvPr id="3" name="מציין מיקום של מספר שקופית 2"/>
          <p:cNvSpPr>
            <a:spLocks noGrp="1"/>
          </p:cNvSpPr>
          <p:nvPr>
            <p:ph type="sldNum" sz="quarter" idx="12"/>
          </p:nvPr>
        </p:nvSpPr>
        <p:spPr/>
        <p:txBody>
          <a:bodyPr/>
          <a:lstStyle/>
          <a:p>
            <a:fld id="{1BD4255A-679D-4721-81D6-27514DE569AE}" type="slidenum">
              <a:rPr lang="he-IL" smtClean="0"/>
              <a:t>5</a:t>
            </a:fld>
            <a:endParaRPr lang="he-IL"/>
          </a:p>
        </p:txBody>
      </p:sp>
    </p:spTree>
    <p:extLst>
      <p:ext uri="{BB962C8B-B14F-4D97-AF65-F5344CB8AC3E}">
        <p14:creationId xmlns:p14="http://schemas.microsoft.com/office/powerpoint/2010/main" val="3586863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47" y="343852"/>
            <a:ext cx="5800725" cy="8410575"/>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6</a:t>
            </a:fld>
            <a:endParaRPr lang="he-IL"/>
          </a:p>
        </p:txBody>
      </p:sp>
    </p:spTree>
    <p:extLst>
      <p:ext uri="{BB962C8B-B14F-4D97-AF65-F5344CB8AC3E}">
        <p14:creationId xmlns:p14="http://schemas.microsoft.com/office/powerpoint/2010/main" val="51080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830" y="3856672"/>
            <a:ext cx="3657600" cy="5019675"/>
          </a:xfrm>
          <a:prstGeom prst="rect">
            <a:avLst/>
          </a:prstGeom>
        </p:spPr>
      </p:pic>
      <p:pic>
        <p:nvPicPr>
          <p:cNvPr id="4" name="תמונה 3"/>
          <p:cNvPicPr>
            <a:picLocks noChangeAspect="1"/>
          </p:cNvPicPr>
          <p:nvPr/>
        </p:nvPicPr>
        <p:blipFill>
          <a:blip r:embed="rId3"/>
          <a:stretch>
            <a:fillRect/>
          </a:stretch>
        </p:blipFill>
        <p:spPr>
          <a:xfrm>
            <a:off x="80010" y="229552"/>
            <a:ext cx="6696075" cy="3495675"/>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7</a:t>
            </a:fld>
            <a:endParaRPr lang="he-IL"/>
          </a:p>
        </p:txBody>
      </p:sp>
    </p:spTree>
    <p:extLst>
      <p:ext uri="{BB962C8B-B14F-4D97-AF65-F5344CB8AC3E}">
        <p14:creationId xmlns:p14="http://schemas.microsoft.com/office/powerpoint/2010/main" val="1531578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 y="703897"/>
            <a:ext cx="6562725" cy="7553325"/>
          </a:xfrm>
          <a:prstGeom prst="rect">
            <a:avLst/>
          </a:prstGeom>
        </p:spPr>
      </p:pic>
      <p:sp>
        <p:nvSpPr>
          <p:cNvPr id="2" name="מציין מיקום של מספר שקופית 1"/>
          <p:cNvSpPr>
            <a:spLocks noGrp="1"/>
          </p:cNvSpPr>
          <p:nvPr>
            <p:ph type="sldNum" sz="quarter" idx="12"/>
          </p:nvPr>
        </p:nvSpPr>
        <p:spPr/>
        <p:txBody>
          <a:bodyPr/>
          <a:lstStyle/>
          <a:p>
            <a:fld id="{1BD4255A-679D-4721-81D6-27514DE569AE}" type="slidenum">
              <a:rPr lang="he-IL" smtClean="0"/>
              <a:t>8</a:t>
            </a:fld>
            <a:endParaRPr lang="he-IL"/>
          </a:p>
        </p:txBody>
      </p:sp>
    </p:spTree>
    <p:extLst>
      <p:ext uri="{BB962C8B-B14F-4D97-AF65-F5344CB8AC3E}">
        <p14:creationId xmlns:p14="http://schemas.microsoft.com/office/powerpoint/2010/main" val="299645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 y="5264466"/>
            <a:ext cx="6657975" cy="3438525"/>
          </a:xfrm>
          <a:prstGeom prst="rect">
            <a:avLst/>
          </a:prstGeom>
        </p:spPr>
      </p:pic>
      <p:pic>
        <p:nvPicPr>
          <p:cNvPr id="4" name="תמונה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40030" y="422910"/>
            <a:ext cx="6403589" cy="4097654"/>
          </a:xfrm>
          <a:prstGeom prst="rect">
            <a:avLst/>
          </a:prstGeom>
        </p:spPr>
      </p:pic>
      <p:sp>
        <p:nvSpPr>
          <p:cNvPr id="5" name="TextBox 4"/>
          <p:cNvSpPr txBox="1"/>
          <p:nvPr/>
        </p:nvSpPr>
        <p:spPr>
          <a:xfrm>
            <a:off x="251460" y="4709160"/>
            <a:ext cx="6320790" cy="738664"/>
          </a:xfrm>
          <a:prstGeom prst="rect">
            <a:avLst/>
          </a:prstGeom>
          <a:noFill/>
        </p:spPr>
        <p:txBody>
          <a:bodyPr wrap="square" rtlCol="1">
            <a:spAutoFit/>
          </a:bodyPr>
          <a:lstStyle/>
          <a:p>
            <a:pPr algn="ctr"/>
            <a:r>
              <a:rPr lang="he-IL" sz="1400" b="1" dirty="0"/>
              <a:t>מנהלי בית הספר "תרבות" ותלמידיהם. </a:t>
            </a:r>
            <a:r>
              <a:rPr lang="he-IL" sz="1400" b="1" dirty="0" err="1"/>
              <a:t>ז'טל</a:t>
            </a:r>
            <a:r>
              <a:rPr lang="he-IL" sz="1400" b="1" dirty="0"/>
              <a:t>, פולין ל"ג בעומר 1921. </a:t>
            </a:r>
            <a:endParaRPr lang="he-IL" sz="1400" b="1" dirty="0" smtClean="0"/>
          </a:p>
          <a:p>
            <a:pPr algn="ctr"/>
            <a:r>
              <a:rPr lang="he-IL" sz="1400" b="1" dirty="0" smtClean="0"/>
              <a:t>(</a:t>
            </a:r>
            <a:r>
              <a:rPr lang="he-IL" sz="1400" b="1" dirty="0"/>
              <a:t>בית התפוצות, ארכיון התצלומים, באדיבות </a:t>
            </a:r>
            <a:r>
              <a:rPr lang="he-IL" sz="1400" b="1" dirty="0" err="1"/>
              <a:t>ג'אן</a:t>
            </a:r>
            <a:r>
              <a:rPr lang="he-IL" sz="1400" b="1" dirty="0"/>
              <a:t> </a:t>
            </a:r>
            <a:r>
              <a:rPr lang="he-IL" sz="1400" b="1" dirty="0" err="1"/>
              <a:t>סוקולובסקי</a:t>
            </a:r>
            <a:r>
              <a:rPr lang="he-IL" sz="1400" b="1" dirty="0"/>
              <a:t>, ישראל</a:t>
            </a:r>
            <a:r>
              <a:rPr lang="he-IL" sz="1400" b="1" dirty="0" smtClean="0"/>
              <a:t>)</a:t>
            </a:r>
            <a:r>
              <a:rPr lang="he-IL" sz="1400" b="1" dirty="0"/>
              <a:t> </a:t>
            </a:r>
            <a:br>
              <a:rPr lang="he-IL" sz="1400" b="1" dirty="0"/>
            </a:br>
            <a:r>
              <a:rPr lang="he-IL" sz="1400" b="1" dirty="0"/>
              <a:t>© כל הזכויות שמורות </a:t>
            </a:r>
          </a:p>
        </p:txBody>
      </p:sp>
      <p:sp>
        <p:nvSpPr>
          <p:cNvPr id="2" name="מציין מיקום של מספר שקופית 1"/>
          <p:cNvSpPr>
            <a:spLocks noGrp="1"/>
          </p:cNvSpPr>
          <p:nvPr>
            <p:ph type="sldNum" sz="quarter" idx="12"/>
          </p:nvPr>
        </p:nvSpPr>
        <p:spPr/>
        <p:txBody>
          <a:bodyPr/>
          <a:lstStyle/>
          <a:p>
            <a:fld id="{1BD4255A-679D-4721-81D6-27514DE569AE}" type="slidenum">
              <a:rPr lang="he-IL" smtClean="0"/>
              <a:t>9</a:t>
            </a:fld>
            <a:endParaRPr lang="he-IL"/>
          </a:p>
        </p:txBody>
      </p:sp>
    </p:spTree>
    <p:extLst>
      <p:ext uri="{BB962C8B-B14F-4D97-AF65-F5344CB8AC3E}">
        <p14:creationId xmlns:p14="http://schemas.microsoft.com/office/powerpoint/2010/main" val="224787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447</Words>
  <Application>Microsoft Office PowerPoint</Application>
  <PresentationFormat>‫הצגה על המסך (4:3)</PresentationFormat>
  <Paragraphs>66</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23</cp:revision>
  <cp:lastPrinted>2019-03-15T21:55:46Z</cp:lastPrinted>
  <dcterms:created xsi:type="dcterms:W3CDTF">2019-01-31T22:05:11Z</dcterms:created>
  <dcterms:modified xsi:type="dcterms:W3CDTF">2019-03-15T21:56:52Z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3820367</vt:lpwstr>
  </property>
  <property fmtid="{D5CDD505-2E9C-101B-9397-08002B2CF9AE}" pid="3" name="NXPowerLiteSettings">
    <vt:lpwstr>C7000F7008E001</vt:lpwstr>
  </property>
  <property fmtid="{D5CDD505-2E9C-101B-9397-08002B2CF9AE}" pid="4" name="NXPowerLiteVersion">
    <vt:lpwstr>D7.1.2</vt:lpwstr>
  </property>
</Properties>
</file>